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13716000" cx="2438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the team leader. By I, I mean Peter Burbery.</a:t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57f804283_12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157f804283_12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57f804283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64261" lvl="1" marL="1219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•"/>
            </a:pPr>
            <a:r>
              <a:rPr lang="en-US" sz="1500">
                <a:solidFill>
                  <a:schemeClr val="dk1"/>
                </a:solidFill>
              </a:rPr>
              <a:t>Especially if there are weak security configurations already present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72" name="Google Shape;172;g2157f804283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57f804283_1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57f804283_1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Red = Critical, Orange = High Risk, Yellow = medium risk, blue = no risk, improvements recommended</a:t>
            </a:r>
            <a:endParaRPr sz="19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57f804283_1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157f804283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583a54d98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583a54d98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57f804283_12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57f804283_12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586950f1a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586950f1a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57f804283_12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57f804283_12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57f804283_12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57f804283_12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57f804283_12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57f804283_12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57f804283_12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57f804283_12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586950f1a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1586950f1a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57f804283_12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57f804283_12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586950f1a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586950f1a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586950f1a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586950f1a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57f804283_12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57f804283_12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586950f1a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1586950f1a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586950f1a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586950f1a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157f804283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157f804283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57fdfbb01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57fdfbb01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7f804283_11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7f804283_11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body"/>
          </p:nvPr>
        </p:nvSpPr>
        <p:spPr>
          <a:xfrm>
            <a:off x="1206498" y="11839048"/>
            <a:ext cx="21971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1206496" y="2574991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1206500" y="7196865"/>
            <a:ext cx="219711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12007748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Live Video Small">
  <p:cSld name="Title, Bullets &amp; Live Video Small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1206500" y="952500"/>
            <a:ext cx="9779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1206500" y="2245962"/>
            <a:ext cx="9779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2" type="body"/>
          </p:nvPr>
        </p:nvSpPr>
        <p:spPr>
          <a:xfrm>
            <a:off x="1206500" y="4248504"/>
            <a:ext cx="9779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Live Video Large">
  <p:cSld name="Title, Bullets &amp; Live Video Larg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1206500" y="952500"/>
            <a:ext cx="9779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1206500" y="2245962"/>
            <a:ext cx="9779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1206500" y="4248504"/>
            <a:ext cx="9779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206496" y="45339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b="0"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12001499" y="13085233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1206500" y="952500"/>
            <a:ext cx="219711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206500" y="952500"/>
            <a:ext cx="21971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2pPr>
            <a:lvl3pPr indent="-2286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3pPr>
            <a:lvl4pPr indent="-2286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4pPr>
            <a:lvl5pPr indent="-2286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206500" y="4920843"/>
            <a:ext cx="219711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2480825" y="10675453"/>
            <a:ext cx="201492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1753923" y="4939860"/>
            <a:ext cx="20876100" cy="38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>
            <p:ph idx="2" type="pic"/>
          </p:nvPr>
        </p:nvSpPr>
        <p:spPr>
          <a:xfrm>
            <a:off x="0" y="-1270000"/>
            <a:ext cx="24384000" cy="162561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>
            <p:ph idx="2" type="pic"/>
          </p:nvPr>
        </p:nvSpPr>
        <p:spPr>
          <a:xfrm>
            <a:off x="-120802" y="1270000"/>
            <a:ext cx="16840200" cy="1122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5"/>
          <p:cNvSpPr/>
          <p:nvPr>
            <p:ph idx="3" type="pic"/>
          </p:nvPr>
        </p:nvSpPr>
        <p:spPr>
          <a:xfrm>
            <a:off x="15443200" y="1270000"/>
            <a:ext cx="8102700" cy="54102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5"/>
          <p:cNvSpPr/>
          <p:nvPr>
            <p:ph idx="4" type="pic"/>
          </p:nvPr>
        </p:nvSpPr>
        <p:spPr>
          <a:xfrm>
            <a:off x="15811500" y="4876800"/>
            <a:ext cx="7365900" cy="98298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1206500" y="8262180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1206500" y="935258"/>
            <a:ext cx="21971100" cy="73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b="1" sz="25000"/>
            </a:lvl1pPr>
            <a:lvl2pPr indent="-228600" lvl="1" marL="9144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b="1" sz="25000"/>
            </a:lvl2pPr>
            <a:lvl3pPr indent="-228600" lvl="2" marL="1371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b="1" sz="25000"/>
            </a:lvl3pPr>
            <a:lvl4pPr indent="-228600" lvl="3" marL="18288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b="1" sz="25000"/>
            </a:lvl4pPr>
            <a:lvl5pPr indent="-228600" lvl="4" marL="22860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  <a:defRPr b="1" sz="250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1206500" y="952500"/>
            <a:ext cx="9779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206500" y="2245962"/>
            <a:ext cx="9779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1206500" y="4248504"/>
            <a:ext cx="9779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34" name="Google Shape;34;p7"/>
          <p:cNvSpPr/>
          <p:nvPr>
            <p:ph idx="3" type="pic"/>
          </p:nvPr>
        </p:nvSpPr>
        <p:spPr>
          <a:xfrm>
            <a:off x="12192000" y="-1341967"/>
            <a:ext cx="10922100" cy="163998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bg>
      <p:bgPr>
        <a:solidFill>
          <a:srgbClr val="000000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>
            <p:ph idx="2" type="pic"/>
          </p:nvPr>
        </p:nvSpPr>
        <p:spPr>
          <a:xfrm>
            <a:off x="0" y="-1270000"/>
            <a:ext cx="24384000" cy="162561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1206500" y="712470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  <a:defRPr sz="11600"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1207690" y="1106137"/>
            <a:ext cx="21968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1206500" y="11609910"/>
            <a:ext cx="219711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1206500" y="1270000"/>
            <a:ext cx="9779100" cy="588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1206500" y="7060576"/>
            <a:ext cx="9779100" cy="53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  <a:defRPr b="1" sz="5500"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5" name="Google Shape;45;p9"/>
          <p:cNvSpPr/>
          <p:nvPr>
            <p:ph idx="2" type="pic"/>
          </p:nvPr>
        </p:nvSpPr>
        <p:spPr>
          <a:xfrm>
            <a:off x="9270652" y="1263650"/>
            <a:ext cx="16757700" cy="11188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12001499" y="13085233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indent="-369189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2001499" y="13080999"/>
            <a:ext cx="368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hyperlink" Target="mailto:j.doe@services.local" TargetMode="External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dium.com/@madfoxsec/services-tryhackme-writeup-bf6bc6fc105" TargetMode="External"/><Relationship Id="rId4" Type="http://schemas.openxmlformats.org/officeDocument/2006/relationships/hyperlink" Target="https://boxalarm.tech/services-writeup-tryhackme-109745591e80" TargetMode="External"/><Relationship Id="rId5" Type="http://schemas.openxmlformats.org/officeDocument/2006/relationships/hyperlink" Target="https://github.com/itm4n/PrivescChec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4294967295" type="ctr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Helvetica Neue"/>
              <a:buNone/>
            </a:pPr>
            <a:r>
              <a:rPr b="1" i="0" lang="en-US" sz="1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Culmination Exercise Briefing</a:t>
            </a:r>
            <a:endParaRPr/>
          </a:p>
        </p:txBody>
      </p:sp>
      <p:sp>
        <p:nvSpPr>
          <p:cNvPr id="87" name="Google Shape;87;p19"/>
          <p:cNvSpPr txBox="1"/>
          <p:nvPr>
            <p:ph idx="4294967295" type="subTitle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Helvetica Neue"/>
              <a:buNone/>
            </a:pPr>
            <a:r>
              <a:rPr b="1" lang="en-US" sz="5500"/>
              <a:t>Peter Burbery, Quinton Green, Jake Harms, Hyacinthe Howell, Jesseca Montcrieff, Matt Penn, Sarah Welsh, </a:t>
            </a:r>
            <a:r>
              <a:rPr b="1" i="0" lang="en-US" sz="5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Ethan White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idx="2" type="body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600"/>
              <a:buFont typeface="Helvetica Neue"/>
              <a:buNone/>
            </a:pPr>
            <a:r>
              <a:rPr lang="en-US" sz="21100"/>
              <a:t>Windows Testing</a:t>
            </a:r>
            <a:endParaRPr sz="24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2" type="body"/>
          </p:nvPr>
        </p:nvSpPr>
        <p:spPr>
          <a:xfrm>
            <a:off x="1206450" y="27300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369189" lvl="0" marL="45720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SzPts val="2214"/>
              <a:buChar char="●"/>
            </a:pPr>
            <a:r>
              <a:rPr lang="en-US"/>
              <a:t>We get usernames from the about page.</a:t>
            </a:r>
            <a:endParaRPr/>
          </a:p>
          <a:p>
            <a:pPr indent="-36918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14"/>
              <a:buChar char="●"/>
            </a:pPr>
            <a:r>
              <a:rPr lang="en-US"/>
              <a:t>The contact page also gives us the domain and the format of the usernames.</a:t>
            </a:r>
            <a:endParaRPr/>
          </a:p>
          <a:p>
            <a:pPr indent="-36918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14"/>
              <a:buChar char="●"/>
            </a:pPr>
            <a:r>
              <a:rPr lang="en-US"/>
              <a:t>We verify the usernames with KerBrute.</a:t>
            </a:r>
            <a:endParaRPr/>
          </a:p>
          <a:p>
            <a:pPr indent="-36918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14"/>
              <a:buChar char="●"/>
            </a:pPr>
            <a:r>
              <a:rPr lang="en-US"/>
              <a:t>We find a user without pre-authentication with </a:t>
            </a:r>
            <a:r>
              <a:rPr lang="en-US">
                <a:solidFill>
                  <a:schemeClr val="lt1"/>
                </a:solidFill>
              </a:rPr>
              <a:t>impacket-GetNPUsers which gives us a hash.</a:t>
            </a:r>
            <a:endParaRPr>
              <a:solidFill>
                <a:schemeClr val="lt1"/>
              </a:solidFill>
            </a:endParaRPr>
          </a:p>
          <a:p>
            <a:pPr indent="-36918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We get the password from the hash with hashcat.</a:t>
            </a:r>
            <a:endParaRPr>
              <a:solidFill>
                <a:schemeClr val="lt1"/>
              </a:solidFill>
            </a:endParaRPr>
          </a:p>
          <a:p>
            <a:pPr indent="-36918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We obtain non-administrator access to the machine with evil-winrm.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Access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1031658" y="981164"/>
            <a:ext cx="9779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lang="en-US"/>
              <a:t>User Access</a:t>
            </a:r>
            <a:endParaRPr/>
          </a:p>
        </p:txBody>
      </p:sp>
      <p:sp>
        <p:nvSpPr>
          <p:cNvPr id="175" name="Google Shape;175;p30"/>
          <p:cNvSpPr txBox="1"/>
          <p:nvPr>
            <p:ph idx="2" type="body"/>
          </p:nvPr>
        </p:nvSpPr>
        <p:spPr>
          <a:xfrm>
            <a:off x="404000" y="2731500"/>
            <a:ext cx="12756000" cy="10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lang="en-US"/>
              <a:t>Gaining access to any user’s login credentials can lead to an array of vulnerabilities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lang="en-US">
                <a:solidFill>
                  <a:schemeClr val="lt1"/>
                </a:solidFill>
              </a:rPr>
              <a:t>Found j.rock had privs to modify multiple services, including Active Directory Web Services </a:t>
            </a:r>
            <a:endParaRPr>
              <a:solidFill>
                <a:schemeClr val="lt1"/>
              </a:solidFill>
            </a:endParaRPr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lang="en-US">
                <a:solidFill>
                  <a:schemeClr val="lt1"/>
                </a:solidFill>
              </a:rPr>
              <a:t>Modified the vulnerable ADWs to add j.rock (a normal user) as an Admin</a:t>
            </a:r>
            <a:endParaRPr>
              <a:solidFill>
                <a:schemeClr val="lt1"/>
              </a:solidFill>
            </a:endParaRPr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lang="en-US">
                <a:solidFill>
                  <a:schemeClr val="lt1"/>
                </a:solidFill>
              </a:rPr>
              <a:t>Once an attacker has gained administrator privileges, they have the master key to your system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76" name="Google Shape;176;p30"/>
          <p:cNvGrpSpPr/>
          <p:nvPr/>
        </p:nvGrpSpPr>
        <p:grpSpPr>
          <a:xfrm>
            <a:off x="12215929" y="2139482"/>
            <a:ext cx="11539040" cy="3197688"/>
            <a:chOff x="12733700" y="2881300"/>
            <a:chExt cx="11021051" cy="2738450"/>
          </a:xfrm>
        </p:grpSpPr>
        <p:pic>
          <p:nvPicPr>
            <p:cNvPr id="177" name="Google Shape;177;p30"/>
            <p:cNvPicPr preferRelativeResize="0"/>
            <p:nvPr/>
          </p:nvPicPr>
          <p:blipFill rotWithShape="1">
            <a:blip r:embed="rId3">
              <a:alphaModFix/>
            </a:blip>
            <a:srcRect b="0" l="0" r="0" t="22088"/>
            <a:stretch/>
          </p:blipFill>
          <p:spPr>
            <a:xfrm>
              <a:off x="12733700" y="2881300"/>
              <a:ext cx="11021051" cy="2738450"/>
            </a:xfrm>
            <a:prstGeom prst="rect">
              <a:avLst/>
            </a:prstGeom>
            <a:noFill/>
            <a:ln cap="flat" cmpd="sng" w="76200">
              <a:solidFill>
                <a:srgbClr val="FAFFFB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78" name="Google Shape;178;p30"/>
            <p:cNvSpPr/>
            <p:nvPr/>
          </p:nvSpPr>
          <p:spPr>
            <a:xfrm>
              <a:off x="13596950" y="3929025"/>
              <a:ext cx="9882300" cy="428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179" name="Google Shape;179;p30"/>
          <p:cNvGrpSpPr/>
          <p:nvPr/>
        </p:nvGrpSpPr>
        <p:grpSpPr>
          <a:xfrm>
            <a:off x="13159986" y="7821177"/>
            <a:ext cx="10594978" cy="4024303"/>
            <a:chOff x="11920975" y="8125350"/>
            <a:chExt cx="10167926" cy="3667125"/>
          </a:xfrm>
        </p:grpSpPr>
        <p:pic>
          <p:nvPicPr>
            <p:cNvPr id="180" name="Google Shape;180;p30"/>
            <p:cNvPicPr preferRelativeResize="0"/>
            <p:nvPr/>
          </p:nvPicPr>
          <p:blipFill rotWithShape="1">
            <a:blip r:embed="rId4">
              <a:alphaModFix/>
            </a:blip>
            <a:srcRect b="15701" l="1225" r="15399" t="25004"/>
            <a:stretch/>
          </p:blipFill>
          <p:spPr>
            <a:xfrm>
              <a:off x="11920975" y="8125350"/>
              <a:ext cx="10167926" cy="3667125"/>
            </a:xfrm>
            <a:prstGeom prst="rect">
              <a:avLst/>
            </a:prstGeom>
            <a:noFill/>
            <a:ln cap="flat" cmpd="sng" w="76200">
              <a:solidFill>
                <a:srgbClr val="FAFFFB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81" name="Google Shape;181;p30"/>
            <p:cNvSpPr/>
            <p:nvPr/>
          </p:nvSpPr>
          <p:spPr>
            <a:xfrm>
              <a:off x="12709900" y="9320200"/>
              <a:ext cx="8816700" cy="4287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82" name="Google Shape;182;p30"/>
          <p:cNvSpPr/>
          <p:nvPr/>
        </p:nvSpPr>
        <p:spPr>
          <a:xfrm>
            <a:off x="21050250" y="4098175"/>
            <a:ext cx="690600" cy="4712400"/>
          </a:xfrm>
          <a:prstGeom prst="downArrow">
            <a:avLst>
              <a:gd fmla="val 37931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505" y="863937"/>
            <a:ext cx="18218983" cy="1198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1489958" y="886339"/>
            <a:ext cx="9779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lang="en-US"/>
              <a:t>Remediation</a:t>
            </a:r>
            <a:endParaRPr/>
          </a:p>
        </p:txBody>
      </p:sp>
      <p:sp>
        <p:nvSpPr>
          <p:cNvPr id="193" name="Google Shape;193;p32"/>
          <p:cNvSpPr txBox="1"/>
          <p:nvPr>
            <p:ph idx="2" type="body"/>
          </p:nvPr>
        </p:nvSpPr>
        <p:spPr>
          <a:xfrm>
            <a:off x="1489951" y="2755100"/>
            <a:ext cx="21060000" cy="9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2865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6204"/>
              <a:buFont typeface="Helvetica Neue"/>
              <a:buChar char="•"/>
            </a:pPr>
            <a:r>
              <a:rPr lang="en-US" sz="5100"/>
              <a:t>Enable Kerberos Pre-Authentication.</a:t>
            </a:r>
            <a:endParaRPr sz="5100"/>
          </a:p>
          <a:p>
            <a:pPr indent="-62865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6204"/>
              <a:buFont typeface="Helvetica Neue"/>
              <a:buChar char="•"/>
            </a:pPr>
            <a:r>
              <a:rPr lang="en-US" sz="5100"/>
              <a:t>R</a:t>
            </a:r>
            <a:r>
              <a:rPr lang="en-US" sz="5100"/>
              <a:t>econfigure service permissions. (ADWS)</a:t>
            </a:r>
            <a:endParaRPr sz="5100"/>
          </a:p>
          <a:p>
            <a:pPr indent="-62865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6204"/>
              <a:buFont typeface="Helvetica Neue"/>
              <a:buChar char="•"/>
            </a:pPr>
            <a:r>
              <a:rPr lang="en-US" sz="5100"/>
              <a:t>Implement a password policy. (Dictionary Attack)</a:t>
            </a:r>
            <a:endParaRPr sz="5100"/>
          </a:p>
          <a:p>
            <a:pPr indent="-62865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6204"/>
              <a:buFont typeface="Helvetica Neue"/>
              <a:buChar char="•"/>
            </a:pPr>
            <a:r>
              <a:rPr lang="en-US" sz="5100"/>
              <a:t>Must keep Windows server and services updated with latest security patches.</a:t>
            </a:r>
            <a:endParaRPr sz="5100"/>
          </a:p>
          <a:p>
            <a:pPr indent="-62865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6204"/>
              <a:buFont typeface="Helvetica Neue"/>
              <a:buChar char="•"/>
            </a:pPr>
            <a:r>
              <a:rPr lang="en-US" sz="5100"/>
              <a:t>Regularly conduct security audits.</a:t>
            </a:r>
            <a:endParaRPr sz="5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1206500" y="952500"/>
            <a:ext cx="9779100" cy="14352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Potential Impact</a:t>
            </a:r>
            <a:endParaRPr/>
          </a:p>
        </p:txBody>
      </p:sp>
      <p:sp>
        <p:nvSpPr>
          <p:cNvPr id="199" name="Google Shape;199;p33"/>
          <p:cNvSpPr txBox="1"/>
          <p:nvPr>
            <p:ph idx="2" type="body"/>
          </p:nvPr>
        </p:nvSpPr>
        <p:spPr>
          <a:xfrm>
            <a:off x="1206500" y="2795125"/>
            <a:ext cx="21485100" cy="97095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4500"/>
              </a:spcBef>
              <a:spcAft>
                <a:spcPts val="0"/>
              </a:spcAft>
              <a:buSzPts val="770"/>
              <a:buNone/>
            </a:pPr>
            <a:r>
              <a:rPr lang="en-US" sz="4070"/>
              <a:t>Reputation Damage:</a:t>
            </a:r>
            <a:endParaRPr sz="4070"/>
          </a:p>
          <a:p>
            <a:pPr indent="-487044" lvl="0" marL="914400" rtl="0" algn="l">
              <a:lnSpc>
                <a:spcPct val="130000"/>
              </a:lnSpc>
              <a:spcBef>
                <a:spcPts val="4500"/>
              </a:spcBef>
              <a:spcAft>
                <a:spcPts val="0"/>
              </a:spcAft>
              <a:buSzPts val="4070"/>
              <a:buChar char="•"/>
            </a:pPr>
            <a:r>
              <a:rPr lang="en-US" sz="4070">
                <a:solidFill>
                  <a:schemeClr val="lt1"/>
                </a:solidFill>
              </a:rPr>
              <a:t>Loss of business,</a:t>
            </a:r>
            <a:r>
              <a:rPr lang="en-US" sz="4070"/>
              <a:t> customer trust. </a:t>
            </a:r>
            <a:endParaRPr sz="4070"/>
          </a:p>
          <a:p>
            <a:pPr indent="0" lvl="0" marL="0" rtl="0" algn="l">
              <a:lnSpc>
                <a:spcPct val="130000"/>
              </a:lnSpc>
              <a:spcBef>
                <a:spcPts val="4500"/>
              </a:spcBef>
              <a:spcAft>
                <a:spcPts val="0"/>
              </a:spcAft>
              <a:buSzPts val="770"/>
              <a:buNone/>
            </a:pPr>
            <a:r>
              <a:rPr lang="en-US" sz="4070">
                <a:solidFill>
                  <a:schemeClr val="lt1"/>
                </a:solidFill>
              </a:rPr>
              <a:t>DoS attacks and other exploited vulnerabilities: </a:t>
            </a:r>
            <a:endParaRPr sz="4070">
              <a:solidFill>
                <a:schemeClr val="lt1"/>
              </a:solidFill>
            </a:endParaRPr>
          </a:p>
          <a:p>
            <a:pPr indent="-487044" lvl="0" marL="914400" rtl="0" algn="l">
              <a:lnSpc>
                <a:spcPct val="130000"/>
              </a:lnSpc>
              <a:spcBef>
                <a:spcPts val="4500"/>
              </a:spcBef>
              <a:spcAft>
                <a:spcPts val="0"/>
              </a:spcAft>
              <a:buClr>
                <a:schemeClr val="lt1"/>
              </a:buClr>
              <a:buSzPts val="4070"/>
              <a:buChar char="•"/>
            </a:pPr>
            <a:r>
              <a:rPr lang="en-US" sz="4070">
                <a:solidFill>
                  <a:schemeClr val="lt1"/>
                </a:solidFill>
              </a:rPr>
              <a:t>Experience downtime, loss of customers</a:t>
            </a:r>
            <a:endParaRPr sz="4070"/>
          </a:p>
          <a:p>
            <a:pPr indent="0" lvl="0" marL="0" rtl="0" algn="l">
              <a:lnSpc>
                <a:spcPct val="130000"/>
              </a:lnSpc>
              <a:spcBef>
                <a:spcPts val="4500"/>
              </a:spcBef>
              <a:spcAft>
                <a:spcPts val="0"/>
              </a:spcAft>
              <a:buSzPts val="770"/>
              <a:buNone/>
            </a:pPr>
            <a:r>
              <a:rPr lang="en-US" sz="4070"/>
              <a:t>Financial Losses</a:t>
            </a:r>
            <a:r>
              <a:rPr lang="en-US" sz="4070"/>
              <a:t>: </a:t>
            </a:r>
            <a:endParaRPr sz="4070"/>
          </a:p>
          <a:p>
            <a:pPr indent="-487044" lvl="0" marL="914400" rtl="0" algn="l">
              <a:lnSpc>
                <a:spcPct val="130000"/>
              </a:lnSpc>
              <a:spcBef>
                <a:spcPts val="4500"/>
              </a:spcBef>
              <a:spcAft>
                <a:spcPts val="0"/>
              </a:spcAft>
              <a:buSzPts val="4070"/>
              <a:buChar char="•"/>
            </a:pPr>
            <a:r>
              <a:rPr lang="en-US" sz="4070"/>
              <a:t>T</a:t>
            </a:r>
            <a:r>
              <a:rPr lang="en-US" sz="4070"/>
              <a:t>heft of funds, ransom payments</a:t>
            </a:r>
            <a:r>
              <a:rPr lang="en-US" sz="4070"/>
              <a:t> and </a:t>
            </a:r>
            <a:r>
              <a:rPr lang="en-US" sz="4070">
                <a:solidFill>
                  <a:schemeClr val="lt1"/>
                </a:solidFill>
              </a:rPr>
              <a:t>p</a:t>
            </a:r>
            <a:r>
              <a:rPr lang="en-US" sz="4070">
                <a:solidFill>
                  <a:schemeClr val="lt1"/>
                </a:solidFill>
              </a:rPr>
              <a:t>roprietary information </a:t>
            </a:r>
            <a:r>
              <a:rPr lang="en-US" sz="4070"/>
              <a:t>could be leaked and sold. </a:t>
            </a:r>
            <a:endParaRPr sz="407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4500"/>
              </a:spcBef>
              <a:spcAft>
                <a:spcPts val="0"/>
              </a:spcAft>
              <a:buSzPts val="770"/>
              <a:buNone/>
            </a:pPr>
            <a:r>
              <a:rPr lang="en-US" sz="4070"/>
              <a:t>Financial Consequences: </a:t>
            </a:r>
            <a:endParaRPr sz="4070"/>
          </a:p>
          <a:p>
            <a:pPr indent="-487044" lvl="0" marL="914400" rtl="0" algn="l">
              <a:lnSpc>
                <a:spcPct val="130000"/>
              </a:lnSpc>
              <a:spcBef>
                <a:spcPts val="4500"/>
              </a:spcBef>
              <a:spcAft>
                <a:spcPts val="0"/>
              </a:spcAft>
              <a:buSzPts val="4070"/>
              <a:buChar char="•"/>
            </a:pPr>
            <a:r>
              <a:rPr lang="en-US" sz="4070"/>
              <a:t>Legal fines if sensitive information is compromised, </a:t>
            </a:r>
            <a:r>
              <a:rPr lang="en-US" sz="4070">
                <a:solidFill>
                  <a:schemeClr val="lt1"/>
                </a:solidFill>
              </a:rPr>
              <a:t>assets can be stolen.</a:t>
            </a:r>
            <a:endParaRPr sz="407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Finding usernames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http://10.10.34.96/about.html</a:t>
            </a:r>
            <a:endParaRPr/>
          </a:p>
        </p:txBody>
      </p:sp>
      <p:sp>
        <p:nvSpPr>
          <p:cNvPr id="206" name="Google Shape;206;p34"/>
          <p:cNvSpPr txBox="1"/>
          <p:nvPr>
            <p:ph idx="2" type="body"/>
          </p:nvPr>
        </p:nvSpPr>
        <p:spPr>
          <a:xfrm>
            <a:off x="1206500" y="3368775"/>
            <a:ext cx="10590000" cy="1909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4300"/>
              <a:t>The usernames are found from about us.</a:t>
            </a:r>
            <a:endParaRPr sz="4300"/>
          </a:p>
        </p:txBody>
      </p:sp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7890" l="9179" r="12031" t="12326"/>
          <a:stretch/>
        </p:blipFill>
        <p:spPr>
          <a:xfrm>
            <a:off x="12191900" y="493987"/>
            <a:ext cx="11318899" cy="42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/>
        </p:nvSpPr>
        <p:spPr>
          <a:xfrm>
            <a:off x="1206500" y="5198500"/>
            <a:ext cx="19947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format of the usernames?</a:t>
            </a:r>
            <a:endParaRPr b="1" sz="8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10803725" y="6895750"/>
            <a:ext cx="10590000" cy="6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email:</a:t>
            </a:r>
            <a:r>
              <a:rPr lang="en-US" sz="4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j.doe@services.local</a:t>
            </a:r>
            <a:r>
              <a:rPr lang="en-U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We learn that the domain is services.local. We also have an idea of the format of the usernames, giving us j.doe, j.rock, w.masters, and j.larusso.</a:t>
            </a:r>
            <a:endParaRPr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also tells us how their IT staff likes to structure their emails. &lt;firstLetterOfFirstName&gt;.&lt;lastname&gt;@services.local</a:t>
            </a:r>
            <a:endParaRPr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 rotWithShape="1">
          <a:blip r:embed="rId5">
            <a:alphaModFix/>
          </a:blip>
          <a:srcRect b="10442" l="48636" r="0" t="0"/>
          <a:stretch/>
        </p:blipFill>
        <p:spPr>
          <a:xfrm>
            <a:off x="1499575" y="6758050"/>
            <a:ext cx="8358375" cy="63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(continued)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5"/>
          <p:cNvSpPr txBox="1"/>
          <p:nvPr>
            <p:ph idx="2" type="body"/>
          </p:nvPr>
        </p:nvSpPr>
        <p:spPr>
          <a:xfrm>
            <a:off x="1206500" y="4248500"/>
            <a:ext cx="835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Jack Rock should be of special interest because of his IT position.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b="7890" l="9179" r="12031" t="12326"/>
          <a:stretch/>
        </p:blipFill>
        <p:spPr>
          <a:xfrm>
            <a:off x="10368175" y="3736187"/>
            <a:ext cx="11318899" cy="42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KerBrute</a:t>
            </a:r>
            <a:endParaRPr/>
          </a:p>
        </p:txBody>
      </p:sp>
      <p:sp>
        <p:nvSpPr>
          <p:cNvPr id="224" name="Google Shape;224;p36"/>
          <p:cNvSpPr txBox="1"/>
          <p:nvPr>
            <p:ph idx="2" type="body"/>
          </p:nvPr>
        </p:nvSpPr>
        <p:spPr>
          <a:xfrm>
            <a:off x="1206500" y="2185650"/>
            <a:ext cx="11329800" cy="9348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We find valid usernames with Kerbrute.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 rotWithShape="1">
          <a:blip r:embed="rId3">
            <a:alphaModFix/>
          </a:blip>
          <a:srcRect b="9204" l="0" r="56040" t="17514"/>
          <a:stretch/>
        </p:blipFill>
        <p:spPr>
          <a:xfrm>
            <a:off x="12075383" y="539850"/>
            <a:ext cx="11977618" cy="5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/>
        </p:nvSpPr>
        <p:spPr>
          <a:xfrm>
            <a:off x="326600" y="6257125"/>
            <a:ext cx="125697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Finding users with no preauthentication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326600" y="6873250"/>
            <a:ext cx="2278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use impacket-GetNPUsers, which is built into Kali Linux, to discover a hash.</a:t>
            </a:r>
            <a:endParaRPr b="1" sz="5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4">
            <a:alphaModFix/>
          </a:blip>
          <a:srcRect b="7054" l="0" r="0" t="0"/>
          <a:stretch/>
        </p:blipFill>
        <p:spPr>
          <a:xfrm>
            <a:off x="521800" y="7796650"/>
            <a:ext cx="23437448" cy="55679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/>
          <p:nvPr/>
        </p:nvSpPr>
        <p:spPr>
          <a:xfrm>
            <a:off x="6917975" y="4598650"/>
            <a:ext cx="5058600" cy="143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21133825" y="7937675"/>
            <a:ext cx="799800" cy="2339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719800" y="952500"/>
            <a:ext cx="230133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</a:t>
            </a:r>
            <a:r>
              <a:rPr lang="en-US"/>
              <a:t>ind the format of the hash with Hashcat Wiki</a:t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 rotWithShape="1">
          <a:blip r:embed="rId3">
            <a:alphaModFix/>
          </a:blip>
          <a:srcRect b="50129" l="9885" r="0" t="45791"/>
          <a:stretch/>
        </p:blipFill>
        <p:spPr>
          <a:xfrm>
            <a:off x="1055488" y="2484725"/>
            <a:ext cx="22273027" cy="53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 rotWithShape="1">
          <a:blip r:embed="rId4">
            <a:alphaModFix/>
          </a:blip>
          <a:srcRect b="13599" l="0" r="0" t="0"/>
          <a:stretch/>
        </p:blipFill>
        <p:spPr>
          <a:xfrm>
            <a:off x="1055488" y="4652225"/>
            <a:ext cx="22273026" cy="43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/>
          <p:nvPr/>
        </p:nvSpPr>
        <p:spPr>
          <a:xfrm>
            <a:off x="1055500" y="3549825"/>
            <a:ext cx="2279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get the password from the hash and </a:t>
            </a:r>
            <a:r>
              <a:rPr lang="en-US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 the hash in a text file hash.txt</a:t>
            </a:r>
            <a:endParaRPr sz="900"/>
          </a:p>
        </p:txBody>
      </p:sp>
      <p:pic>
        <p:nvPicPr>
          <p:cNvPr id="239" name="Google Shape;239;p37"/>
          <p:cNvPicPr preferRelativeResize="0"/>
          <p:nvPr/>
        </p:nvPicPr>
        <p:blipFill rotWithShape="1">
          <a:blip r:embed="rId5">
            <a:alphaModFix/>
          </a:blip>
          <a:srcRect b="24081" l="0" r="0" t="0"/>
          <a:stretch/>
        </p:blipFill>
        <p:spPr>
          <a:xfrm>
            <a:off x="1055500" y="10516928"/>
            <a:ext cx="21971099" cy="190461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/>
        </p:nvSpPr>
        <p:spPr>
          <a:xfrm>
            <a:off x="1055500" y="9137325"/>
            <a:ext cx="8641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Crack the hash</a:t>
            </a:r>
            <a:endParaRPr b="1" sz="8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lang="en-US" u="sng"/>
              <a:t>Our Mission</a:t>
            </a:r>
            <a:endParaRPr/>
          </a:p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1206500" y="2729996"/>
            <a:ext cx="21971100" cy="28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lang="en-US"/>
              <a:t>Pathfinder Team SPF conducted a Grey-box pentest against Pathfinder Inc. Systems. The team executed this exercise in both a Windows, Linux &amp; Web environment to explore if the company met compliance requirements.</a:t>
            </a:r>
            <a:endParaRPr/>
          </a:p>
        </p:txBody>
      </p:sp>
      <p:sp>
        <p:nvSpPr>
          <p:cNvPr id="94" name="Google Shape;94;p20"/>
          <p:cNvSpPr txBox="1"/>
          <p:nvPr/>
        </p:nvSpPr>
        <p:spPr>
          <a:xfrm>
            <a:off x="1206500" y="5344121"/>
            <a:ext cx="21971000" cy="143316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1" i="0" lang="en-US" sz="8500" u="sng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Objectives</a:t>
            </a:r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1192800" y="7100899"/>
            <a:ext cx="22406100" cy="55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5969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704"/>
              <a:buFont typeface="Helvetica Neue"/>
              <a:buChar char="•"/>
            </a:pPr>
            <a:r>
              <a:rPr b="0" i="0" lang="en-US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Network Scanning and Enumeration </a:t>
            </a:r>
            <a:r>
              <a:rPr lang="en-US" sz="4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validate </a:t>
            </a:r>
            <a:r>
              <a:rPr b="0" i="0" lang="en-US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Security.</a:t>
            </a:r>
            <a:endParaRPr sz="4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96900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704"/>
              <a:buFont typeface="Helvetica Neue"/>
              <a:buChar char="•"/>
            </a:pPr>
            <a:r>
              <a:rPr lang="en-US" sz="4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Utilize Directory Brute Forcing and SMB to observe Data Confidentiality.</a:t>
            </a:r>
            <a:endParaRPr sz="4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26796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Helvetica Neue"/>
              <a:buChar char="•"/>
            </a:pPr>
            <a:r>
              <a:rPr lang="en-US" sz="4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Attempt Password Cracking to test Password Security and Access.</a:t>
            </a:r>
            <a:endParaRPr sz="1200"/>
          </a:p>
          <a:p>
            <a:pPr indent="-526796" lvl="0" marL="609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Helvetica Neue"/>
              <a:buChar char="•"/>
            </a:pPr>
            <a:r>
              <a:rPr b="0" i="0" lang="en-US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Explore various methods of exploitation to develop a comprehensive security</a:t>
            </a:r>
            <a:r>
              <a:rPr lang="en-US" sz="4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4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overview.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Evil-winrm</a:t>
            </a:r>
            <a:endParaRPr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connect to the machine with evil-winrm.</a:t>
            </a:r>
            <a:endParaRPr/>
          </a:p>
        </p:txBody>
      </p:sp>
      <p:sp>
        <p:nvSpPr>
          <p:cNvPr id="247" name="Google Shape;247;p38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5275" y="4726650"/>
            <a:ext cx="58293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975" y="7576925"/>
            <a:ext cx="19551825" cy="39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Privilege Escalation</a:t>
            </a:r>
            <a:endParaRPr/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9"/>
          <p:cNvSpPr txBox="1"/>
          <p:nvPr>
            <p:ph idx="2" type="body"/>
          </p:nvPr>
        </p:nvSpPr>
        <p:spPr>
          <a:xfrm>
            <a:off x="1206500" y="4248500"/>
            <a:ext cx="90570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The next step is to become an Administrator.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125" y="3902438"/>
            <a:ext cx="9886950" cy="78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method should be used to escalate?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0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Since the box is named ‘services’, the probability that we need to abuse some service is high, so I wanted to enumerate them further.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</a:t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are the users.</a:t>
            </a:r>
            <a:endParaRPr/>
          </a:p>
        </p:txBody>
      </p:sp>
      <p:sp>
        <p:nvSpPr>
          <p:cNvPr id="271" name="Google Shape;271;p41"/>
          <p:cNvSpPr txBox="1"/>
          <p:nvPr>
            <p:ph idx="2" type="body"/>
          </p:nvPr>
        </p:nvSpPr>
        <p:spPr>
          <a:xfrm>
            <a:off x="1206500" y="4248500"/>
            <a:ext cx="115053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The flag is on Administrator’s Desktop. We do not have read access to Administrator’s Desktop so we must become an administrator to read the file and obtain the flag.</a:t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1263" y="4248500"/>
            <a:ext cx="7248525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0325" y="7513400"/>
            <a:ext cx="966787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Uploading PrivescCheck</a:t>
            </a:r>
            <a:endParaRPr/>
          </a:p>
        </p:txBody>
      </p:sp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upload PrivescCheck with evil-winrm.</a:t>
            </a:r>
            <a:endParaRPr/>
          </a:p>
        </p:txBody>
      </p:sp>
      <p:sp>
        <p:nvSpPr>
          <p:cNvPr id="280" name="Google Shape;280;p42"/>
          <p:cNvSpPr txBox="1"/>
          <p:nvPr>
            <p:ph idx="2" type="body"/>
          </p:nvPr>
        </p:nvSpPr>
        <p:spPr>
          <a:xfrm>
            <a:off x="1206500" y="4248500"/>
            <a:ext cx="54804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In this exercise I learned that evil-winrm supports uploading files. The only requirement is that you start evil-winrm in the directory of the file you want to upload.</a:t>
            </a:r>
            <a:endParaRPr/>
          </a:p>
        </p:txBody>
      </p:sp>
      <p:pic>
        <p:nvPicPr>
          <p:cNvPr id="281" name="Google Shape;2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625" y="4918983"/>
            <a:ext cx="14427625" cy="54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Generating a report with PrivescCheck</a:t>
            </a:r>
            <a:endParaRPr/>
          </a:p>
        </p:txBody>
      </p:sp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PrivescCheck is available at https://github.com/itm4n/PrivescCheck.</a:t>
            </a:r>
            <a:endParaRPr/>
          </a:p>
        </p:txBody>
      </p:sp>
      <p:sp>
        <p:nvSpPr>
          <p:cNvPr id="288" name="Google Shape;288;p43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We run .\PrivescCheck.ps1; Invoke-PrivescCheck -Extended -Report PrivescCheck_$($env:COMPUTERNAME) -Format TXT,HTML</a:t>
            </a:r>
            <a:endParaRPr/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/>
              <a:t>We then download the HTML report and look for things with high, which is marked with red.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Finding vulnerabilities</a:t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use PrivescCheck.ps1.</a:t>
            </a:r>
            <a:endParaRPr/>
          </a:p>
        </p:txBody>
      </p:sp>
      <p:sp>
        <p:nvSpPr>
          <p:cNvPr id="295" name="Google Shape;295;p44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150" y="3531950"/>
            <a:ext cx="18288000" cy="89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work to exploit ADWS</a:t>
            </a:r>
            <a:endParaRPr/>
          </a:p>
        </p:txBody>
      </p:sp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5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Sources</a:t>
            </a:r>
            <a:endParaRPr/>
          </a:p>
        </p:txBody>
      </p:sp>
      <p:sp>
        <p:nvSpPr>
          <p:cNvPr id="309" name="Google Shape;309;p46"/>
          <p:cNvSpPr txBox="1"/>
          <p:nvPr>
            <p:ph idx="1" type="body"/>
          </p:nvPr>
        </p:nvSpPr>
        <p:spPr>
          <a:xfrm>
            <a:off x="1206500" y="2245962"/>
            <a:ext cx="21971100" cy="9348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TryHackMe writeups and walkthroughs and guides</a:t>
            </a:r>
            <a:endParaRPr/>
          </a:p>
        </p:txBody>
      </p:sp>
      <p:sp>
        <p:nvSpPr>
          <p:cNvPr id="310" name="Google Shape;310;p46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https://medium.com/@madfoxsec/services-tryhackme-writeup-bf6bc6fc105</a:t>
            </a:r>
            <a:endParaRPr/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https://boxalarm.tech/services-writeup-tryhackme-109745591e80</a:t>
            </a:r>
            <a:endParaRPr/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https://github.com/itm4n/PrivescCheck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64897" y="957375"/>
            <a:ext cx="134703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None/>
            </a:pPr>
            <a:r>
              <a:rPr lang="en-US"/>
              <a:t>MITRE ATT&amp;CK Framework</a:t>
            </a:r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500" y="2392575"/>
            <a:ext cx="18692826" cy="10543124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idx="2" type="body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Helvetica Neue"/>
              <a:buNone/>
            </a:pPr>
            <a:r>
              <a:rPr b="1" lang="en-US" sz="25000"/>
              <a:t>Linux Testing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920975" y="857325"/>
            <a:ext cx="21971100" cy="14331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Findings</a:t>
            </a:r>
            <a:endParaRPr/>
          </a:p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523375" y="2545450"/>
            <a:ext cx="23432400" cy="111705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-369189" lvl="0" marL="457200" rtl="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SzPts val="2214"/>
              <a:buChar char="●"/>
            </a:pPr>
            <a:r>
              <a:rPr lang="en-US"/>
              <a:t>Outdated version of SMB - </a:t>
            </a:r>
            <a:r>
              <a:rPr b="1" lang="en-US">
                <a:solidFill>
                  <a:schemeClr val="accent5"/>
                </a:solidFill>
              </a:rPr>
              <a:t>HIGH PRIORITY</a:t>
            </a:r>
            <a:endParaRPr b="1">
              <a:solidFill>
                <a:schemeClr val="accent5"/>
              </a:solidFill>
            </a:endParaRPr>
          </a:p>
          <a:p>
            <a:pPr indent="-369189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AFFFB"/>
              </a:buClr>
              <a:buSzPts val="2214"/>
              <a:buChar char="●"/>
            </a:pPr>
            <a:r>
              <a:rPr lang="en-US">
                <a:solidFill>
                  <a:srgbClr val="FAFFFB"/>
                </a:solidFill>
              </a:rPr>
              <a:t>Disable SMBv1</a:t>
            </a:r>
            <a:endParaRPr>
              <a:solidFill>
                <a:srgbClr val="FAFFFB"/>
              </a:solidFill>
            </a:endParaRPr>
          </a:p>
          <a:p>
            <a:pPr indent="-36918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AFFFB"/>
              </a:buClr>
              <a:buSzPts val="2214"/>
              <a:buChar char="●"/>
            </a:pPr>
            <a:r>
              <a:rPr lang="en-US">
                <a:solidFill>
                  <a:srgbClr val="FAFFFB"/>
                </a:solidFill>
              </a:rPr>
              <a:t>Anonymous access for shares - </a:t>
            </a:r>
            <a:r>
              <a:rPr b="1" lang="en-US">
                <a:solidFill>
                  <a:schemeClr val="accent5"/>
                </a:solidFill>
              </a:rPr>
              <a:t>HIGH</a:t>
            </a:r>
            <a:endParaRPr b="1">
              <a:solidFill>
                <a:schemeClr val="accent5"/>
              </a:solidFill>
            </a:endParaRPr>
          </a:p>
          <a:p>
            <a:pPr indent="-369189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Disable guest/anonymous access</a:t>
            </a:r>
            <a:endParaRPr>
              <a:solidFill>
                <a:schemeClr val="lt1"/>
              </a:solidFill>
            </a:endParaRPr>
          </a:p>
          <a:p>
            <a:pPr indent="-369189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Block 139/445 at firewall</a:t>
            </a:r>
            <a:endParaRPr>
              <a:solidFill>
                <a:schemeClr val="lt1"/>
              </a:solidFill>
            </a:endParaRPr>
          </a:p>
          <a:p>
            <a:pPr indent="-36918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Outdated web and application server version -  </a:t>
            </a:r>
            <a:r>
              <a:rPr b="1" lang="en-US">
                <a:solidFill>
                  <a:schemeClr val="accent5"/>
                </a:solidFill>
              </a:rPr>
              <a:t>HIGH</a:t>
            </a:r>
            <a:endParaRPr b="1">
              <a:solidFill>
                <a:schemeClr val="accent5"/>
              </a:solidFill>
            </a:endParaRPr>
          </a:p>
          <a:p>
            <a:pPr indent="-369189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Upgrade Jserv protocol from 1.3, remote commands </a:t>
            </a:r>
            <a:r>
              <a:rPr lang="en-US" u="sng">
                <a:solidFill>
                  <a:schemeClr val="lt1"/>
                </a:solidFill>
              </a:rPr>
              <a:t>CURRENTLY ALLOWED</a:t>
            </a:r>
            <a:endParaRPr u="sng">
              <a:solidFill>
                <a:schemeClr val="lt1"/>
              </a:solidFill>
            </a:endParaRPr>
          </a:p>
          <a:p>
            <a:pPr indent="-369189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Upgrade Apache httpd 2.x, partial HTTP requests can cause </a:t>
            </a:r>
            <a:r>
              <a:rPr lang="en-US">
                <a:solidFill>
                  <a:schemeClr val="lt1"/>
                </a:solidFill>
              </a:rPr>
              <a:t>denial</a:t>
            </a:r>
            <a:r>
              <a:rPr lang="en-US">
                <a:solidFill>
                  <a:schemeClr val="lt1"/>
                </a:solidFill>
              </a:rPr>
              <a:t> of service.</a:t>
            </a:r>
            <a:endParaRPr>
              <a:solidFill>
                <a:schemeClr val="lt1"/>
              </a:solidFill>
            </a:endParaRPr>
          </a:p>
          <a:p>
            <a:pPr indent="-36918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Improper Web Server Access Controls - </a:t>
            </a:r>
            <a:r>
              <a:rPr b="1" lang="en-US">
                <a:solidFill>
                  <a:schemeClr val="accent4"/>
                </a:solidFill>
              </a:rPr>
              <a:t>MEDIUM</a:t>
            </a:r>
            <a:endParaRPr b="1">
              <a:solidFill>
                <a:schemeClr val="accent4"/>
              </a:solidFill>
            </a:endParaRPr>
          </a:p>
          <a:p>
            <a:pPr indent="-369189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Implement proper Access Controls</a:t>
            </a:r>
            <a:endParaRPr>
              <a:solidFill>
                <a:schemeClr val="lt1"/>
              </a:solidFill>
            </a:endParaRPr>
          </a:p>
          <a:p>
            <a:pPr indent="-369189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Implement rate limiting to </a:t>
            </a:r>
            <a:r>
              <a:rPr lang="en-US">
                <a:solidFill>
                  <a:schemeClr val="lt1"/>
                </a:solidFill>
              </a:rPr>
              <a:t>prevent</a:t>
            </a:r>
            <a:r>
              <a:rPr lang="en-US">
                <a:solidFill>
                  <a:schemeClr val="lt1"/>
                </a:solidFill>
              </a:rPr>
              <a:t> bruteforcing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3">
            <a:alphaModFix/>
          </a:blip>
          <a:srcRect b="68254" l="0" r="1951" t="0"/>
          <a:stretch/>
        </p:blipFill>
        <p:spPr>
          <a:xfrm>
            <a:off x="13065100" y="2392575"/>
            <a:ext cx="10637475" cy="4098075"/>
          </a:xfrm>
          <a:prstGeom prst="rect">
            <a:avLst/>
          </a:prstGeom>
          <a:noFill/>
          <a:ln cap="flat" cmpd="sng" w="76200">
            <a:solidFill>
              <a:srgbClr val="FAFFF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" name="Google Shape;118;p24"/>
          <p:cNvSpPr/>
          <p:nvPr/>
        </p:nvSpPr>
        <p:spPr>
          <a:xfrm>
            <a:off x="17492988" y="6163875"/>
            <a:ext cx="1781700" cy="29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24"/>
          <p:cNvSpPr txBox="1"/>
          <p:nvPr>
            <p:ph type="title"/>
          </p:nvPr>
        </p:nvSpPr>
        <p:spPr>
          <a:xfrm>
            <a:off x="364898" y="957375"/>
            <a:ext cx="107412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lang="en-US"/>
              <a:t>NMAP Enumeration</a:t>
            </a:r>
            <a:endParaRPr/>
          </a:p>
        </p:txBody>
      </p:sp>
      <p:sp>
        <p:nvSpPr>
          <p:cNvPr id="120" name="Google Shape;120;p24"/>
          <p:cNvSpPr txBox="1"/>
          <p:nvPr>
            <p:ph idx="2" type="body"/>
          </p:nvPr>
        </p:nvSpPr>
        <p:spPr>
          <a:xfrm>
            <a:off x="404012" y="2731511"/>
            <a:ext cx="12329597" cy="977300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 scan for </a:t>
            </a:r>
            <a:r>
              <a:rPr lang="en-US"/>
              <a:t>active reconnaissance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 name, all ports, verbose, no DNS resolution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Interesting ports are 139, 445, 8009, and 8080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139/445 are SMB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8080 is a secondary web server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8009 communicates between the web server and application server</a:t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 b="10328" l="0" r="999" t="56247"/>
          <a:stretch/>
        </p:blipFill>
        <p:spPr>
          <a:xfrm>
            <a:off x="13065100" y="7645300"/>
            <a:ext cx="10741075" cy="4314749"/>
          </a:xfrm>
          <a:prstGeom prst="rect">
            <a:avLst/>
          </a:prstGeom>
          <a:noFill/>
          <a:ln cap="flat" cmpd="sng" w="76200">
            <a:solidFill>
              <a:srgbClr val="FAFFF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24"/>
          <p:cNvSpPr/>
          <p:nvPr/>
        </p:nvSpPr>
        <p:spPr>
          <a:xfrm>
            <a:off x="21920850" y="2492950"/>
            <a:ext cx="1781700" cy="29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24"/>
          <p:cNvSpPr/>
          <p:nvPr/>
        </p:nvSpPr>
        <p:spPr>
          <a:xfrm>
            <a:off x="14842325" y="9793400"/>
            <a:ext cx="2354400" cy="29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4"/>
          <p:cNvSpPr/>
          <p:nvPr/>
        </p:nvSpPr>
        <p:spPr>
          <a:xfrm>
            <a:off x="14335500" y="3785000"/>
            <a:ext cx="1781700" cy="29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4"/>
          <p:cNvSpPr/>
          <p:nvPr/>
        </p:nvSpPr>
        <p:spPr>
          <a:xfrm>
            <a:off x="14335500" y="4544750"/>
            <a:ext cx="1781700" cy="29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4"/>
          <p:cNvSpPr/>
          <p:nvPr/>
        </p:nvSpPr>
        <p:spPr>
          <a:xfrm>
            <a:off x="17196725" y="4834850"/>
            <a:ext cx="1781700" cy="29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4"/>
          <p:cNvSpPr/>
          <p:nvPr/>
        </p:nvSpPr>
        <p:spPr>
          <a:xfrm>
            <a:off x="17196725" y="5124950"/>
            <a:ext cx="1781700" cy="29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17312875" y="5312725"/>
            <a:ext cx="1781700" cy="29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4"/>
          <p:cNvSpPr/>
          <p:nvPr/>
        </p:nvSpPr>
        <p:spPr>
          <a:xfrm>
            <a:off x="17312875" y="5602825"/>
            <a:ext cx="1781700" cy="29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24"/>
          <p:cNvSpPr/>
          <p:nvPr/>
        </p:nvSpPr>
        <p:spPr>
          <a:xfrm>
            <a:off x="17492988" y="5892925"/>
            <a:ext cx="1781700" cy="29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64908" y="957364"/>
            <a:ext cx="9779001" cy="14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Helvetica Neue"/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SMB Enumeration</a:t>
            </a:r>
            <a:endParaRPr/>
          </a:p>
        </p:txBody>
      </p:sp>
      <p:sp>
        <p:nvSpPr>
          <p:cNvPr id="136" name="Google Shape;136;p25"/>
          <p:cNvSpPr txBox="1"/>
          <p:nvPr>
            <p:ph idx="2" type="body"/>
          </p:nvPr>
        </p:nvSpPr>
        <p:spPr>
          <a:xfrm>
            <a:off x="404002" y="2731500"/>
            <a:ext cx="10287000" cy="9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139/445 were interesting ports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enum4linux as a tool to find active shares (file directories) being broadcasted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 “Anonymous” share available, login without </a:t>
            </a:r>
            <a:r>
              <a:rPr lang="en-US"/>
              <a:t>a user/creds.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share was available for anyone to connect and contained a message to Jan!</a:t>
            </a:r>
            <a:endParaRPr/>
          </a:p>
        </p:txBody>
      </p:sp>
      <p:pic>
        <p:nvPicPr>
          <p:cNvPr descr="pasted-movie.png" id="137" name="Google Shape;137;p25"/>
          <p:cNvPicPr preferRelativeResize="0"/>
          <p:nvPr/>
        </p:nvPicPr>
        <p:blipFill rotWithShape="1">
          <a:blip r:embed="rId3">
            <a:alphaModFix/>
          </a:blip>
          <a:srcRect b="36788" l="0" r="0" t="0"/>
          <a:stretch/>
        </p:blipFill>
        <p:spPr>
          <a:xfrm>
            <a:off x="12162075" y="628700"/>
            <a:ext cx="11726974" cy="3708401"/>
          </a:xfrm>
          <a:prstGeom prst="rect">
            <a:avLst/>
          </a:prstGeom>
          <a:noFill/>
          <a:ln cap="flat" cmpd="sng" w="76200">
            <a:solidFill>
              <a:srgbClr val="FAFFF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asted-movie.png" id="138" name="Google Shape;138;p25"/>
          <p:cNvPicPr preferRelativeResize="0"/>
          <p:nvPr/>
        </p:nvPicPr>
        <p:blipFill rotWithShape="1">
          <a:blip r:embed="rId4">
            <a:alphaModFix/>
          </a:blip>
          <a:srcRect b="0" l="0" r="23741" t="0"/>
          <a:stretch/>
        </p:blipFill>
        <p:spPr>
          <a:xfrm>
            <a:off x="12162075" y="5159125"/>
            <a:ext cx="11726976" cy="3708400"/>
          </a:xfrm>
          <a:prstGeom prst="rect">
            <a:avLst/>
          </a:prstGeom>
          <a:noFill/>
          <a:ln cap="flat" cmpd="sng" w="76200">
            <a:solidFill>
              <a:srgbClr val="FAFFF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25"/>
          <p:cNvSpPr/>
          <p:nvPr/>
        </p:nvSpPr>
        <p:spPr>
          <a:xfrm>
            <a:off x="11456425" y="2876525"/>
            <a:ext cx="1844100" cy="55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 rotWithShape="1">
          <a:blip r:embed="rId5">
            <a:alphaModFix/>
          </a:blip>
          <a:srcRect b="0" l="0" r="0" t="12464"/>
          <a:stretch/>
        </p:blipFill>
        <p:spPr>
          <a:xfrm>
            <a:off x="12162075" y="9385725"/>
            <a:ext cx="11726976" cy="3421850"/>
          </a:xfrm>
          <a:prstGeom prst="rect">
            <a:avLst/>
          </a:prstGeom>
          <a:noFill/>
          <a:ln cap="flat" cmpd="sng" w="76200">
            <a:solidFill>
              <a:srgbClr val="FAFFF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" name="Google Shape;141;p25"/>
          <p:cNvSpPr/>
          <p:nvPr/>
        </p:nvSpPr>
        <p:spPr>
          <a:xfrm>
            <a:off x="10773900" y="8432650"/>
            <a:ext cx="1305300" cy="38325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279548" y="652125"/>
            <a:ext cx="103014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35"/>
              <a:buFont typeface="Helvetica Neue"/>
              <a:buNone/>
            </a:pPr>
            <a:r>
              <a:rPr lang="en-US" sz="7735"/>
              <a:t>Unauthorized Access</a:t>
            </a:r>
            <a:endParaRPr/>
          </a:p>
        </p:txBody>
      </p:sp>
      <p:sp>
        <p:nvSpPr>
          <p:cNvPr id="147" name="Google Shape;147;p26"/>
          <p:cNvSpPr txBox="1"/>
          <p:nvPr>
            <p:ph idx="2" type="body"/>
          </p:nvPr>
        </p:nvSpPr>
        <p:spPr>
          <a:xfrm>
            <a:off x="279550" y="2380244"/>
            <a:ext cx="24257700" cy="43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hydra </a:t>
            </a:r>
            <a:r>
              <a:rPr lang="en-US"/>
              <a:t>to</a:t>
            </a: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bruteforce Jan</a:t>
            </a:r>
            <a:r>
              <a:rPr lang="en-US"/>
              <a:t>’s Password with a wordlist</a:t>
            </a:r>
            <a:endParaRPr/>
          </a:p>
          <a:p>
            <a:pPr indent="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lang="en-US"/>
              <a:t>Using the cracked password we can log into Jan’s account through ssh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lang="en-US"/>
              <a:t>W</a:t>
            </a: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eak passwords can be easily “guessed” by the machine in a matter of seconds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</a:pP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Flag found </a:t>
            </a:r>
            <a:r>
              <a:rPr lang="en-US"/>
              <a:t>through</a:t>
            </a: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Jan’s root directory after using </a:t>
            </a:r>
            <a:r>
              <a:rPr lang="en-US"/>
              <a:t>their</a:t>
            </a:r>
            <a:r>
              <a:rPr b="0" i="0" lang="en-US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SSH login</a:t>
            </a:r>
            <a:endParaRPr/>
          </a:p>
        </p:txBody>
      </p:sp>
      <p:pic>
        <p:nvPicPr>
          <p:cNvPr descr="pasted-movie.png" id="148" name="Google Shape;1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575" y="7119675"/>
            <a:ext cx="12475900" cy="595795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pic>
      <p:pic>
        <p:nvPicPr>
          <p:cNvPr descr="pasted-movie.png" id="149" name="Google Shape;14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36208" y="8587351"/>
            <a:ext cx="8890002" cy="3022601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pic>
      <p:sp>
        <p:nvSpPr>
          <p:cNvPr id="150" name="Google Shape;150;p26"/>
          <p:cNvSpPr/>
          <p:nvPr/>
        </p:nvSpPr>
        <p:spPr>
          <a:xfrm>
            <a:off x="9800100" y="10994450"/>
            <a:ext cx="1574700" cy="331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616325" y="834450"/>
            <a:ext cx="9779100" cy="14352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Privilege Escalation</a:t>
            </a:r>
            <a:endParaRPr/>
          </a:p>
        </p:txBody>
      </p:sp>
      <p:sp>
        <p:nvSpPr>
          <p:cNvPr id="156" name="Google Shape;156;p27"/>
          <p:cNvSpPr txBox="1"/>
          <p:nvPr>
            <p:ph idx="2" type="body"/>
          </p:nvPr>
        </p:nvSpPr>
        <p:spPr>
          <a:xfrm>
            <a:off x="616325" y="2269650"/>
            <a:ext cx="22624800" cy="5010900"/>
          </a:xfrm>
          <a:prstGeom prst="rect">
            <a:avLst/>
          </a:prstGeom>
        </p:spPr>
        <p:txBody>
          <a:bodyPr anchorCtr="0" anchor="t" bIns="50800" lIns="50800" spcFirstLastPara="1" rIns="50800" wrap="square" tIns="50800">
            <a:normAutofit lnSpcReduction="10000"/>
          </a:bodyPr>
          <a:lstStyle/>
          <a:p>
            <a:pPr indent="-369189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Jan had access to Kay’s directory, so we could download her private ssh key and decrypt it with John the Ripper to find her passphrase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69189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Logged into Kay’s through ssh with her private key to get into her system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69189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214"/>
              <a:buChar char="●"/>
            </a:pPr>
            <a:r>
              <a:rPr lang="en-US">
                <a:solidFill>
                  <a:schemeClr val="lt1"/>
                </a:solidFill>
              </a:rPr>
              <a:t>From there gained administrator access and found the directory where the second flag was located and obtained the root flag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400" y="7752700"/>
            <a:ext cx="11845349" cy="4803651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6000" y="7752700"/>
            <a:ext cx="6038200" cy="4723650"/>
          </a:xfrm>
          <a:prstGeom prst="rect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